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7"/>
  </p:notesMasterIdLst>
  <p:sldIdLst>
    <p:sldId id="256" r:id="rId2"/>
    <p:sldId id="279" r:id="rId3"/>
    <p:sldId id="276" r:id="rId4"/>
    <p:sldId id="262" r:id="rId5"/>
    <p:sldId id="281" r:id="rId6"/>
    <p:sldId id="285" r:id="rId7"/>
    <p:sldId id="286" r:id="rId8"/>
    <p:sldId id="288" r:id="rId9"/>
    <p:sldId id="259" r:id="rId10"/>
    <p:sldId id="261" r:id="rId11"/>
    <p:sldId id="282" r:id="rId12"/>
    <p:sldId id="283" r:id="rId13"/>
    <p:sldId id="284" r:id="rId14"/>
    <p:sldId id="289" r:id="rId15"/>
    <p:sldId id="290" r:id="rId1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DC6"/>
    <a:srgbClr val="FFAFAC"/>
    <a:srgbClr val="FFA2A2"/>
    <a:srgbClr val="FFFFFF"/>
    <a:srgbClr val="EA777A"/>
    <a:srgbClr val="FF83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41" autoAdjust="0"/>
    <p:restoredTop sz="88467" autoAdjust="0"/>
  </p:normalViewPr>
  <p:slideViewPr>
    <p:cSldViewPr snapToGrid="0">
      <p:cViewPr varScale="1">
        <p:scale>
          <a:sx n="111" d="100"/>
          <a:sy n="111" d="100"/>
        </p:scale>
        <p:origin x="472" y="192"/>
      </p:cViewPr>
      <p:guideLst/>
    </p:cSldViewPr>
  </p:slideViewPr>
  <p:outlineViewPr>
    <p:cViewPr>
      <p:scale>
        <a:sx n="33" d="100"/>
        <a:sy n="33" d="100"/>
      </p:scale>
      <p:origin x="0" y="-622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6BFD0A-4054-634C-915E-4BF464266E04}" type="doc">
      <dgm:prSet loTypeId="urn:microsoft.com/office/officeart/2005/8/layout/list1" loCatId="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B6949B3F-5CF4-F841-B222-51068ADDD4BB}">
      <dgm:prSet phldrT="[文字]" custT="1"/>
      <dgm:spPr/>
      <dgm:t>
        <a:bodyPr/>
        <a:lstStyle/>
        <a:p>
          <a:r>
            <a:rPr lang="en-US" altLang="zh-TW" sz="3300" kern="12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G(1,1)</a:t>
          </a:r>
          <a:r>
            <a:rPr lang="zh-TW" altLang="en-US" sz="3300" kern="12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灰色理論模型說明</a:t>
          </a:r>
          <a:endParaRPr lang="zh-TW" altLang="en-US" sz="3300" kern="1200" baseline="0" dirty="0">
            <a:solidFill>
              <a:schemeClr val="tx1"/>
            </a:solidFill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gm:t>
    </dgm:pt>
    <dgm:pt modelId="{FBE3B24C-04B6-0F4B-9971-16691B2D63BA}" type="parTrans" cxnId="{E1B46B46-9240-1040-B960-6C5E697289C1}">
      <dgm:prSet/>
      <dgm:spPr/>
      <dgm:t>
        <a:bodyPr/>
        <a:lstStyle/>
        <a:p>
          <a:endParaRPr lang="zh-TW" altLang="en-US"/>
        </a:p>
      </dgm:t>
    </dgm:pt>
    <dgm:pt modelId="{765357DD-6A8E-E145-A3EC-8897C8EFE2DD}" type="sibTrans" cxnId="{E1B46B46-9240-1040-B960-6C5E697289C1}">
      <dgm:prSet/>
      <dgm:spPr/>
      <dgm:t>
        <a:bodyPr/>
        <a:lstStyle/>
        <a:p>
          <a:endParaRPr lang="zh-TW" altLang="en-US"/>
        </a:p>
      </dgm:t>
    </dgm:pt>
    <dgm:pt modelId="{0EB85E10-7576-C847-9900-E0BB5FDC9C1A}">
      <dgm:prSet phldrT="[文字]" custT="1"/>
      <dgm:spPr/>
      <dgm:t>
        <a:bodyPr/>
        <a:lstStyle/>
        <a:p>
          <a:r>
            <a:rPr lang="en-US" altLang="zh-TW" sz="33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G(1,1)</a:t>
          </a:r>
          <a:r>
            <a:rPr lang="zh-TW" altLang="en-US" sz="33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灰色理論程式碼</a:t>
          </a:r>
          <a:endParaRPr lang="zh-TW" altLang="en-US" sz="3300" dirty="0"/>
        </a:p>
      </dgm:t>
    </dgm:pt>
    <dgm:pt modelId="{BC082AE6-109D-6A49-8A6C-9A0DF8136CFB}" type="parTrans" cxnId="{46AA5C4F-0C75-B74C-B040-48612DA9B978}">
      <dgm:prSet/>
      <dgm:spPr/>
      <dgm:t>
        <a:bodyPr/>
        <a:lstStyle/>
        <a:p>
          <a:endParaRPr lang="zh-TW" altLang="en-US"/>
        </a:p>
      </dgm:t>
    </dgm:pt>
    <dgm:pt modelId="{F12E662B-33AF-2E41-A099-BE1BC6A40E60}" type="sibTrans" cxnId="{46AA5C4F-0C75-B74C-B040-48612DA9B978}">
      <dgm:prSet/>
      <dgm:spPr/>
      <dgm:t>
        <a:bodyPr/>
        <a:lstStyle/>
        <a:p>
          <a:endParaRPr lang="zh-TW" altLang="en-US"/>
        </a:p>
      </dgm:t>
    </dgm:pt>
    <dgm:pt modelId="{CC4ADD6B-79DF-6A47-B7DA-CE316C73E980}">
      <dgm:prSet phldrT="[文字]" custT="1"/>
      <dgm:spPr/>
      <dgm:t>
        <a:bodyPr/>
        <a:lstStyle/>
        <a:p>
          <a:r>
            <a:rPr lang="en-US" altLang="zh-TW" sz="3300" kern="12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G(1,1)</a:t>
          </a:r>
          <a:r>
            <a:rPr lang="zh-TW" altLang="en-US" sz="3300" kern="12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灰色理論預測結果</a:t>
          </a:r>
          <a:endParaRPr lang="zh-TW" altLang="en-US" sz="3300" kern="1200" baseline="0" dirty="0">
            <a:solidFill>
              <a:schemeClr val="tx1"/>
            </a:solidFill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gm:t>
    </dgm:pt>
    <dgm:pt modelId="{57CEC6AD-B11A-5447-A1CD-2323767105E9}" type="parTrans" cxnId="{242CE9B6-3139-E843-9F67-495DE3D3B903}">
      <dgm:prSet/>
      <dgm:spPr/>
      <dgm:t>
        <a:bodyPr/>
        <a:lstStyle/>
        <a:p>
          <a:endParaRPr lang="zh-TW" altLang="en-US"/>
        </a:p>
      </dgm:t>
    </dgm:pt>
    <dgm:pt modelId="{47988EFA-B712-9E4E-988D-652429AAC6C8}" type="sibTrans" cxnId="{242CE9B6-3139-E843-9F67-495DE3D3B903}">
      <dgm:prSet/>
      <dgm:spPr/>
      <dgm:t>
        <a:bodyPr/>
        <a:lstStyle/>
        <a:p>
          <a:endParaRPr lang="zh-TW" altLang="en-US"/>
        </a:p>
      </dgm:t>
    </dgm:pt>
    <dgm:pt modelId="{5968FFA9-9184-5E40-A5F2-53D1EBE4CB06}" type="pres">
      <dgm:prSet presAssocID="{B36BFD0A-4054-634C-915E-4BF464266E0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779D8DCB-610A-D44A-B7E6-20CEA8FF5E15}" type="pres">
      <dgm:prSet presAssocID="{B6949B3F-5CF4-F841-B222-51068ADDD4BB}" presName="parentLin" presStyleCnt="0"/>
      <dgm:spPr/>
    </dgm:pt>
    <dgm:pt modelId="{9FDC01D7-DEB5-134B-B400-869A4EDD4375}" type="pres">
      <dgm:prSet presAssocID="{B6949B3F-5CF4-F841-B222-51068ADDD4BB}" presName="parentLeftMargin" presStyleLbl="node1" presStyleIdx="0" presStyleCnt="3"/>
      <dgm:spPr/>
      <dgm:t>
        <a:bodyPr/>
        <a:lstStyle/>
        <a:p>
          <a:endParaRPr lang="zh-TW" altLang="en-US"/>
        </a:p>
      </dgm:t>
    </dgm:pt>
    <dgm:pt modelId="{80B366F9-58E5-B344-B9E8-87944737D50C}" type="pres">
      <dgm:prSet presAssocID="{B6949B3F-5CF4-F841-B222-51068ADDD4B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FE199DA-B393-5543-99A5-BF86A9618D6B}" type="pres">
      <dgm:prSet presAssocID="{B6949B3F-5CF4-F841-B222-51068ADDD4BB}" presName="negativeSpace" presStyleCnt="0"/>
      <dgm:spPr/>
    </dgm:pt>
    <dgm:pt modelId="{E2482601-D14B-9340-B5D7-D2C39BEA8ADB}" type="pres">
      <dgm:prSet presAssocID="{B6949B3F-5CF4-F841-B222-51068ADDD4BB}" presName="childText" presStyleLbl="conFgAcc1" presStyleIdx="0" presStyleCnt="3">
        <dgm:presLayoutVars>
          <dgm:bulletEnabled val="1"/>
        </dgm:presLayoutVars>
      </dgm:prSet>
      <dgm:spPr/>
    </dgm:pt>
    <dgm:pt modelId="{1FF7B45A-0675-7C4B-93D9-C8619C6DF30F}" type="pres">
      <dgm:prSet presAssocID="{765357DD-6A8E-E145-A3EC-8897C8EFE2DD}" presName="spaceBetweenRectangles" presStyleCnt="0"/>
      <dgm:spPr/>
    </dgm:pt>
    <dgm:pt modelId="{58880C2F-2712-2047-A48E-AAA5BC0301E3}" type="pres">
      <dgm:prSet presAssocID="{CC4ADD6B-79DF-6A47-B7DA-CE316C73E980}" presName="parentLin" presStyleCnt="0"/>
      <dgm:spPr/>
    </dgm:pt>
    <dgm:pt modelId="{58020693-C436-1145-B611-F4200A3D0CC5}" type="pres">
      <dgm:prSet presAssocID="{CC4ADD6B-79DF-6A47-B7DA-CE316C73E980}" presName="parentLeftMargin" presStyleLbl="node1" presStyleIdx="0" presStyleCnt="3"/>
      <dgm:spPr/>
      <dgm:t>
        <a:bodyPr/>
        <a:lstStyle/>
        <a:p>
          <a:endParaRPr lang="zh-TW" altLang="en-US"/>
        </a:p>
      </dgm:t>
    </dgm:pt>
    <dgm:pt modelId="{6389DF16-5D25-EC4A-A2F3-CCD3061F9251}" type="pres">
      <dgm:prSet presAssocID="{CC4ADD6B-79DF-6A47-B7DA-CE316C73E980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85B3EBF-FC14-D84D-8272-F651B4CFF93D}" type="pres">
      <dgm:prSet presAssocID="{CC4ADD6B-79DF-6A47-B7DA-CE316C73E980}" presName="negativeSpace" presStyleCnt="0"/>
      <dgm:spPr/>
    </dgm:pt>
    <dgm:pt modelId="{29E1F7A3-BC7D-244E-AF9B-D0E609A76AD6}" type="pres">
      <dgm:prSet presAssocID="{CC4ADD6B-79DF-6A47-B7DA-CE316C73E980}" presName="childText" presStyleLbl="conFgAcc1" presStyleIdx="1" presStyleCnt="3">
        <dgm:presLayoutVars>
          <dgm:bulletEnabled val="1"/>
        </dgm:presLayoutVars>
      </dgm:prSet>
      <dgm:spPr/>
    </dgm:pt>
    <dgm:pt modelId="{90287105-AC94-4948-84EA-0E179A7E950D}" type="pres">
      <dgm:prSet presAssocID="{47988EFA-B712-9E4E-988D-652429AAC6C8}" presName="spaceBetweenRectangles" presStyleCnt="0"/>
      <dgm:spPr/>
    </dgm:pt>
    <dgm:pt modelId="{B1BA688D-05D9-9B46-9357-6BB3F33CFBAD}" type="pres">
      <dgm:prSet presAssocID="{0EB85E10-7576-C847-9900-E0BB5FDC9C1A}" presName="parentLin" presStyleCnt="0"/>
      <dgm:spPr/>
    </dgm:pt>
    <dgm:pt modelId="{A50F2746-3C6E-5F42-AE9D-113E218A14A9}" type="pres">
      <dgm:prSet presAssocID="{0EB85E10-7576-C847-9900-E0BB5FDC9C1A}" presName="parentLeftMargin" presStyleLbl="node1" presStyleIdx="1" presStyleCnt="3"/>
      <dgm:spPr/>
      <dgm:t>
        <a:bodyPr/>
        <a:lstStyle/>
        <a:p>
          <a:endParaRPr lang="zh-TW" altLang="en-US"/>
        </a:p>
      </dgm:t>
    </dgm:pt>
    <dgm:pt modelId="{2FA6E800-8588-C74B-95BD-B737AD80FED9}" type="pres">
      <dgm:prSet presAssocID="{0EB85E10-7576-C847-9900-E0BB5FDC9C1A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BD02127-0694-5342-B3A5-9FDAA31D1465}" type="pres">
      <dgm:prSet presAssocID="{0EB85E10-7576-C847-9900-E0BB5FDC9C1A}" presName="negativeSpace" presStyleCnt="0"/>
      <dgm:spPr/>
    </dgm:pt>
    <dgm:pt modelId="{C29DA713-A24B-1847-933D-6859ABCBEAAC}" type="pres">
      <dgm:prSet presAssocID="{0EB85E10-7576-C847-9900-E0BB5FDC9C1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E33B68A-EB03-D947-BCB9-0F0F47AC6B71}" type="presOf" srcId="{B6949B3F-5CF4-F841-B222-51068ADDD4BB}" destId="{80B366F9-58E5-B344-B9E8-87944737D50C}" srcOrd="1" destOrd="0" presId="urn:microsoft.com/office/officeart/2005/8/layout/list1"/>
    <dgm:cxn modelId="{EA4F48C8-CBC5-E24A-A4F6-9D6C0F878D5F}" type="presOf" srcId="{0EB85E10-7576-C847-9900-E0BB5FDC9C1A}" destId="{A50F2746-3C6E-5F42-AE9D-113E218A14A9}" srcOrd="0" destOrd="0" presId="urn:microsoft.com/office/officeart/2005/8/layout/list1"/>
    <dgm:cxn modelId="{46AA5C4F-0C75-B74C-B040-48612DA9B978}" srcId="{B36BFD0A-4054-634C-915E-4BF464266E04}" destId="{0EB85E10-7576-C847-9900-E0BB5FDC9C1A}" srcOrd="2" destOrd="0" parTransId="{BC082AE6-109D-6A49-8A6C-9A0DF8136CFB}" sibTransId="{F12E662B-33AF-2E41-A099-BE1BC6A40E60}"/>
    <dgm:cxn modelId="{E1B46B46-9240-1040-B960-6C5E697289C1}" srcId="{B36BFD0A-4054-634C-915E-4BF464266E04}" destId="{B6949B3F-5CF4-F841-B222-51068ADDD4BB}" srcOrd="0" destOrd="0" parTransId="{FBE3B24C-04B6-0F4B-9971-16691B2D63BA}" sibTransId="{765357DD-6A8E-E145-A3EC-8897C8EFE2DD}"/>
    <dgm:cxn modelId="{D8EA394B-9C18-E744-80F3-02BBC82282BA}" type="presOf" srcId="{CC4ADD6B-79DF-6A47-B7DA-CE316C73E980}" destId="{58020693-C436-1145-B611-F4200A3D0CC5}" srcOrd="0" destOrd="0" presId="urn:microsoft.com/office/officeart/2005/8/layout/list1"/>
    <dgm:cxn modelId="{DF0ED44B-5808-4341-8E87-0629C5C6D540}" type="presOf" srcId="{B36BFD0A-4054-634C-915E-4BF464266E04}" destId="{5968FFA9-9184-5E40-A5F2-53D1EBE4CB06}" srcOrd="0" destOrd="0" presId="urn:microsoft.com/office/officeart/2005/8/layout/list1"/>
    <dgm:cxn modelId="{6664E558-52A3-ED43-8F67-424161B62660}" type="presOf" srcId="{0EB85E10-7576-C847-9900-E0BB5FDC9C1A}" destId="{2FA6E800-8588-C74B-95BD-B737AD80FED9}" srcOrd="1" destOrd="0" presId="urn:microsoft.com/office/officeart/2005/8/layout/list1"/>
    <dgm:cxn modelId="{242CE9B6-3139-E843-9F67-495DE3D3B903}" srcId="{B36BFD0A-4054-634C-915E-4BF464266E04}" destId="{CC4ADD6B-79DF-6A47-B7DA-CE316C73E980}" srcOrd="1" destOrd="0" parTransId="{57CEC6AD-B11A-5447-A1CD-2323767105E9}" sibTransId="{47988EFA-B712-9E4E-988D-652429AAC6C8}"/>
    <dgm:cxn modelId="{E18A77BE-DAAE-C545-93DD-5BE7CE7212FA}" type="presOf" srcId="{CC4ADD6B-79DF-6A47-B7DA-CE316C73E980}" destId="{6389DF16-5D25-EC4A-A2F3-CCD3061F9251}" srcOrd="1" destOrd="0" presId="urn:microsoft.com/office/officeart/2005/8/layout/list1"/>
    <dgm:cxn modelId="{9B2E7379-90F6-4643-A0FD-F3EB690E75EA}" type="presOf" srcId="{B6949B3F-5CF4-F841-B222-51068ADDD4BB}" destId="{9FDC01D7-DEB5-134B-B400-869A4EDD4375}" srcOrd="0" destOrd="0" presId="urn:microsoft.com/office/officeart/2005/8/layout/list1"/>
    <dgm:cxn modelId="{D80F29A2-D2FA-834E-8864-2CD3A3354756}" type="presParOf" srcId="{5968FFA9-9184-5E40-A5F2-53D1EBE4CB06}" destId="{779D8DCB-610A-D44A-B7E6-20CEA8FF5E15}" srcOrd="0" destOrd="0" presId="urn:microsoft.com/office/officeart/2005/8/layout/list1"/>
    <dgm:cxn modelId="{3F18D041-388E-8549-A34E-FD4C3DF8A48E}" type="presParOf" srcId="{779D8DCB-610A-D44A-B7E6-20CEA8FF5E15}" destId="{9FDC01D7-DEB5-134B-B400-869A4EDD4375}" srcOrd="0" destOrd="0" presId="urn:microsoft.com/office/officeart/2005/8/layout/list1"/>
    <dgm:cxn modelId="{685340EB-A38A-6B4F-BBAE-B4DA0240D5A0}" type="presParOf" srcId="{779D8DCB-610A-D44A-B7E6-20CEA8FF5E15}" destId="{80B366F9-58E5-B344-B9E8-87944737D50C}" srcOrd="1" destOrd="0" presId="urn:microsoft.com/office/officeart/2005/8/layout/list1"/>
    <dgm:cxn modelId="{0E712E6B-6C42-4541-BE6A-51F8E3D27278}" type="presParOf" srcId="{5968FFA9-9184-5E40-A5F2-53D1EBE4CB06}" destId="{4FE199DA-B393-5543-99A5-BF86A9618D6B}" srcOrd="1" destOrd="0" presId="urn:microsoft.com/office/officeart/2005/8/layout/list1"/>
    <dgm:cxn modelId="{4ACCF4EF-0154-9841-B42E-D0AB2DE66CFC}" type="presParOf" srcId="{5968FFA9-9184-5E40-A5F2-53D1EBE4CB06}" destId="{E2482601-D14B-9340-B5D7-D2C39BEA8ADB}" srcOrd="2" destOrd="0" presId="urn:microsoft.com/office/officeart/2005/8/layout/list1"/>
    <dgm:cxn modelId="{4A59B59C-154B-0444-B317-6A04C5985517}" type="presParOf" srcId="{5968FFA9-9184-5E40-A5F2-53D1EBE4CB06}" destId="{1FF7B45A-0675-7C4B-93D9-C8619C6DF30F}" srcOrd="3" destOrd="0" presId="urn:microsoft.com/office/officeart/2005/8/layout/list1"/>
    <dgm:cxn modelId="{E3759AD0-89F3-5341-B9C7-7255E2C980B1}" type="presParOf" srcId="{5968FFA9-9184-5E40-A5F2-53D1EBE4CB06}" destId="{58880C2F-2712-2047-A48E-AAA5BC0301E3}" srcOrd="4" destOrd="0" presId="urn:microsoft.com/office/officeart/2005/8/layout/list1"/>
    <dgm:cxn modelId="{C3EC9477-526F-3A4A-B48F-3F9611357AED}" type="presParOf" srcId="{58880C2F-2712-2047-A48E-AAA5BC0301E3}" destId="{58020693-C436-1145-B611-F4200A3D0CC5}" srcOrd="0" destOrd="0" presId="urn:microsoft.com/office/officeart/2005/8/layout/list1"/>
    <dgm:cxn modelId="{3ECCE0A2-BB8A-6644-9067-6E8F60BC7DD8}" type="presParOf" srcId="{58880C2F-2712-2047-A48E-AAA5BC0301E3}" destId="{6389DF16-5D25-EC4A-A2F3-CCD3061F9251}" srcOrd="1" destOrd="0" presId="urn:microsoft.com/office/officeart/2005/8/layout/list1"/>
    <dgm:cxn modelId="{AD330903-12CF-A34A-82EA-068FB8C4A584}" type="presParOf" srcId="{5968FFA9-9184-5E40-A5F2-53D1EBE4CB06}" destId="{685B3EBF-FC14-D84D-8272-F651B4CFF93D}" srcOrd="5" destOrd="0" presId="urn:microsoft.com/office/officeart/2005/8/layout/list1"/>
    <dgm:cxn modelId="{119B8D6C-59E8-2E47-9ABD-D15C474C166B}" type="presParOf" srcId="{5968FFA9-9184-5E40-A5F2-53D1EBE4CB06}" destId="{29E1F7A3-BC7D-244E-AF9B-D0E609A76AD6}" srcOrd="6" destOrd="0" presId="urn:microsoft.com/office/officeart/2005/8/layout/list1"/>
    <dgm:cxn modelId="{B5CF07A7-4D28-584A-BC9D-526D0FE32924}" type="presParOf" srcId="{5968FFA9-9184-5E40-A5F2-53D1EBE4CB06}" destId="{90287105-AC94-4948-84EA-0E179A7E950D}" srcOrd="7" destOrd="0" presId="urn:microsoft.com/office/officeart/2005/8/layout/list1"/>
    <dgm:cxn modelId="{D4112F21-E23D-E546-B647-75707302C4B7}" type="presParOf" srcId="{5968FFA9-9184-5E40-A5F2-53D1EBE4CB06}" destId="{B1BA688D-05D9-9B46-9357-6BB3F33CFBAD}" srcOrd="8" destOrd="0" presId="urn:microsoft.com/office/officeart/2005/8/layout/list1"/>
    <dgm:cxn modelId="{B7B969CE-705E-AD4B-B63B-0A1059E90242}" type="presParOf" srcId="{B1BA688D-05D9-9B46-9357-6BB3F33CFBAD}" destId="{A50F2746-3C6E-5F42-AE9D-113E218A14A9}" srcOrd="0" destOrd="0" presId="urn:microsoft.com/office/officeart/2005/8/layout/list1"/>
    <dgm:cxn modelId="{CD1B7FCB-FAAE-7B40-B27D-E04D66171A4B}" type="presParOf" srcId="{B1BA688D-05D9-9B46-9357-6BB3F33CFBAD}" destId="{2FA6E800-8588-C74B-95BD-B737AD80FED9}" srcOrd="1" destOrd="0" presId="urn:microsoft.com/office/officeart/2005/8/layout/list1"/>
    <dgm:cxn modelId="{49AC581D-9B1A-F542-AC88-A5CFA39E9F42}" type="presParOf" srcId="{5968FFA9-9184-5E40-A5F2-53D1EBE4CB06}" destId="{FBD02127-0694-5342-B3A5-9FDAA31D1465}" srcOrd="9" destOrd="0" presId="urn:microsoft.com/office/officeart/2005/8/layout/list1"/>
    <dgm:cxn modelId="{35B03196-36E4-C948-BEB6-BC9B44D66F87}" type="presParOf" srcId="{5968FFA9-9184-5E40-A5F2-53D1EBE4CB06}" destId="{C29DA713-A24B-1847-933D-6859ABCBEAA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AC3DD80-EC63-6A49-BB6C-3CC6DE7244F9}" type="doc">
      <dgm:prSet loTypeId="urn:microsoft.com/office/officeart/2005/8/layout/vList2" loCatId="" qsTypeId="urn:microsoft.com/office/officeart/2005/8/quickstyle/simple5" qsCatId="simple" csTypeId="urn:microsoft.com/office/officeart/2005/8/colors/accent0_1" csCatId="mainScheme" phldr="1"/>
      <dgm:spPr/>
      <dgm:t>
        <a:bodyPr/>
        <a:lstStyle/>
        <a:p>
          <a:endParaRPr lang="zh-TW" altLang="en-US"/>
        </a:p>
      </dgm:t>
    </dgm:pt>
    <dgm:pt modelId="{8255ED59-BB02-BF4B-B255-6FDAA5CAB767}">
      <dgm:prSet phldrT="[文字]" custT="1"/>
      <dgm:spPr/>
      <dgm:t>
        <a:bodyPr/>
        <a:lstStyle/>
        <a:p>
          <a:r>
            <a:rPr lang="zh-TW" altLang="en-US" sz="33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何謂灰色預測法</a:t>
          </a:r>
          <a:endParaRPr lang="zh-TW" altLang="en-US" sz="3300" kern="1200" baseline="0" dirty="0"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gm:t>
    </dgm:pt>
    <dgm:pt modelId="{7050A188-3F9F-3846-AB9C-928E0EEE746C}" type="parTrans" cxnId="{46C100AE-E24A-944F-BD2B-B5F332D50904}">
      <dgm:prSet/>
      <dgm:spPr/>
      <dgm:t>
        <a:bodyPr/>
        <a:lstStyle/>
        <a:p>
          <a:endParaRPr lang="zh-TW" altLang="en-US"/>
        </a:p>
      </dgm:t>
    </dgm:pt>
    <dgm:pt modelId="{9BC3EA07-A801-DA4D-A847-D2856EB3F4F8}" type="sibTrans" cxnId="{46C100AE-E24A-944F-BD2B-B5F332D50904}">
      <dgm:prSet/>
      <dgm:spPr/>
      <dgm:t>
        <a:bodyPr/>
        <a:lstStyle/>
        <a:p>
          <a:endParaRPr lang="zh-TW" altLang="en-US"/>
        </a:p>
      </dgm:t>
    </dgm:pt>
    <dgm:pt modelId="{89322C8C-A1C3-C54E-A89D-879027B059A4}">
      <dgm:prSet phldrT="[文字]" custT="1"/>
      <dgm:spPr/>
      <dgm:t>
        <a:bodyPr/>
        <a:lstStyle/>
        <a:p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灰色預測法是一種對</a:t>
          </a:r>
          <a:r>
            <a:rPr lang="zh-TW" altLang="en-US" sz="2100" kern="1200" baseline="0" dirty="0" smtClean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含有不確定因素的系統的預測方法</a:t>
          </a: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。是介於白色系統和黑色系統之間的一種系統</a:t>
          </a:r>
          <a:endParaRPr lang="zh-TW" altLang="en-US" sz="2100" kern="1200" baseline="0" dirty="0"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gm:t>
    </dgm:pt>
    <dgm:pt modelId="{DE36532E-57DD-1240-83D4-CEC501432F56}" type="parTrans" cxnId="{2898EEED-6C71-3D44-A57F-143B524C9704}">
      <dgm:prSet/>
      <dgm:spPr/>
      <dgm:t>
        <a:bodyPr/>
        <a:lstStyle/>
        <a:p>
          <a:endParaRPr lang="zh-TW" altLang="en-US"/>
        </a:p>
      </dgm:t>
    </dgm:pt>
    <dgm:pt modelId="{FC398BE7-53FF-284F-A2F1-04D05A8E71DD}" type="sibTrans" cxnId="{2898EEED-6C71-3D44-A57F-143B524C9704}">
      <dgm:prSet/>
      <dgm:spPr/>
      <dgm:t>
        <a:bodyPr/>
        <a:lstStyle/>
        <a:p>
          <a:endParaRPr lang="zh-TW" altLang="en-US"/>
        </a:p>
      </dgm:t>
    </dgm:pt>
    <dgm:pt modelId="{42BCA716-6CDB-DE4F-9F0C-9BB1A595805D}">
      <dgm:prSet phldrT="[文字]" custT="1"/>
      <dgm:spPr/>
      <dgm:t>
        <a:bodyPr/>
        <a:lstStyle/>
        <a:p>
          <a:r>
            <a:rPr lang="zh-TW" altLang="en-US" sz="3300" kern="1200" baseline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何謂白色系統</a:t>
          </a:r>
          <a:endParaRPr lang="zh-TW" altLang="en-US" sz="3300" kern="1200" baseline="0" dirty="0"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gm:t>
    </dgm:pt>
    <dgm:pt modelId="{507EC435-DAE1-8A45-8DC0-3C092697331C}" type="parTrans" cxnId="{07B7E106-5C9D-3843-AC67-6ABE47031B65}">
      <dgm:prSet/>
      <dgm:spPr/>
      <dgm:t>
        <a:bodyPr/>
        <a:lstStyle/>
        <a:p>
          <a:endParaRPr lang="zh-TW" altLang="en-US"/>
        </a:p>
      </dgm:t>
    </dgm:pt>
    <dgm:pt modelId="{AF2B98E1-3D5B-CD45-9F7F-71198312BF50}" type="sibTrans" cxnId="{07B7E106-5C9D-3843-AC67-6ABE47031B65}">
      <dgm:prSet/>
      <dgm:spPr/>
      <dgm:t>
        <a:bodyPr/>
        <a:lstStyle/>
        <a:p>
          <a:endParaRPr lang="zh-TW" altLang="en-US"/>
        </a:p>
      </dgm:t>
    </dgm:pt>
    <dgm:pt modelId="{A1DC8EB2-5B14-E34B-A93A-CB8DD2413558}">
      <dgm:prSet phldrT="[文字]" custT="1"/>
      <dgm:spPr/>
      <dgm:t>
        <a:bodyPr/>
        <a:lstStyle/>
        <a:p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白色系統指的是一個系統</a:t>
          </a:r>
          <a:r>
            <a:rPr lang="zh-TW" altLang="en-US" sz="2100" kern="1200" baseline="0" dirty="0" smtClean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內部的特徵是完全已知的</a:t>
          </a: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，使用者不僅知道系統的輸入</a:t>
          </a:r>
          <a:r>
            <a:rPr lang="en-US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-</a:t>
          </a: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輸出關係，還知道實現輸入</a:t>
          </a:r>
          <a:r>
            <a:rPr lang="en-US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-</a:t>
          </a: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輸出的具體方式。</a:t>
          </a:r>
          <a:endParaRPr lang="zh-TW" altLang="en-US" sz="2100" kern="1200" dirty="0"/>
        </a:p>
      </dgm:t>
    </dgm:pt>
    <dgm:pt modelId="{2365B88D-B51C-8F43-A8C8-39CBCD1C905A}" type="parTrans" cxnId="{1EED94CB-0F70-B44C-9A93-9C8FD3E6A5EA}">
      <dgm:prSet/>
      <dgm:spPr/>
      <dgm:t>
        <a:bodyPr/>
        <a:lstStyle/>
        <a:p>
          <a:endParaRPr lang="zh-TW" altLang="en-US"/>
        </a:p>
      </dgm:t>
    </dgm:pt>
    <dgm:pt modelId="{50844BCD-E709-9848-83FA-458B1FE3238F}" type="sibTrans" cxnId="{1EED94CB-0F70-B44C-9A93-9C8FD3E6A5EA}">
      <dgm:prSet/>
      <dgm:spPr/>
      <dgm:t>
        <a:bodyPr/>
        <a:lstStyle/>
        <a:p>
          <a:endParaRPr lang="zh-TW" altLang="en-US"/>
        </a:p>
      </dgm:t>
    </dgm:pt>
    <dgm:pt modelId="{5AFB03BB-E16A-414A-AE97-58E0886A8993}">
      <dgm:prSet phldrT="[文字]" custT="1"/>
      <dgm:spPr/>
      <dgm:t>
        <a:bodyPr/>
        <a:lstStyle/>
        <a:p>
          <a:r>
            <a:rPr lang="zh-TW" altLang="en-US" sz="3300" kern="1200" baseline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何謂黑色系統</a:t>
          </a:r>
          <a:endParaRPr lang="zh-TW" altLang="en-US" sz="3300" kern="1200" baseline="0" dirty="0"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gm:t>
    </dgm:pt>
    <dgm:pt modelId="{8D35F40D-6BCF-8849-966C-FB5E52A116A4}" type="parTrans" cxnId="{0FA948D6-53FC-0B4F-8F36-39A98FB5FE4B}">
      <dgm:prSet/>
      <dgm:spPr/>
      <dgm:t>
        <a:bodyPr/>
        <a:lstStyle/>
        <a:p>
          <a:endParaRPr lang="zh-TW" altLang="en-US"/>
        </a:p>
      </dgm:t>
    </dgm:pt>
    <dgm:pt modelId="{8C632EB3-4405-E244-BB25-AD42386EB137}" type="sibTrans" cxnId="{0FA948D6-53FC-0B4F-8F36-39A98FB5FE4B}">
      <dgm:prSet/>
      <dgm:spPr/>
      <dgm:t>
        <a:bodyPr/>
        <a:lstStyle/>
        <a:p>
          <a:endParaRPr lang="zh-TW" altLang="en-US"/>
        </a:p>
      </dgm:t>
    </dgm:pt>
    <dgm:pt modelId="{7D56C0E0-6E4E-2A4C-9CCB-302156DBFD9C}">
      <dgm:prSet phldrT="[文字]" custT="1"/>
      <dgm:spPr/>
      <dgm:t>
        <a:bodyPr/>
        <a:lstStyle/>
        <a:p>
          <a:r>
            <a:rPr lang="zh-TW" altLang="en-US" sz="21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使用者完全</a:t>
          </a:r>
          <a:r>
            <a:rPr lang="zh-TW" altLang="en-US" sz="2100" baseline="0" dirty="0" smtClean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不清楚黑色系統的內部特徵</a:t>
          </a:r>
          <a:r>
            <a:rPr lang="zh-TW" altLang="en-US" sz="21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，只是知道一些輸入和相應的輸出。</a:t>
          </a:r>
          <a:endParaRPr lang="zh-TW" altLang="en-US" sz="2100" dirty="0"/>
        </a:p>
      </dgm:t>
    </dgm:pt>
    <dgm:pt modelId="{30018CC6-B7B9-3B42-9CE3-68D2A25E0803}" type="parTrans" cxnId="{382B77B3-2ADE-F54C-B5B0-5C6E739B2541}">
      <dgm:prSet/>
      <dgm:spPr/>
      <dgm:t>
        <a:bodyPr/>
        <a:lstStyle/>
        <a:p>
          <a:endParaRPr lang="zh-TW" altLang="en-US"/>
        </a:p>
      </dgm:t>
    </dgm:pt>
    <dgm:pt modelId="{2F99BDA4-F79B-6442-996E-28731532C69E}" type="sibTrans" cxnId="{382B77B3-2ADE-F54C-B5B0-5C6E739B2541}">
      <dgm:prSet/>
      <dgm:spPr/>
      <dgm:t>
        <a:bodyPr/>
        <a:lstStyle/>
        <a:p>
          <a:endParaRPr lang="zh-TW" altLang="en-US"/>
        </a:p>
      </dgm:t>
    </dgm:pt>
    <dgm:pt modelId="{FFED1017-A6F8-8646-8F9A-D6B96F82F58C}" type="pres">
      <dgm:prSet presAssocID="{1AC3DD80-EC63-6A49-BB6C-3CC6DE7244F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67E47DFC-9873-9F4E-828B-AA8AF0289A01}" type="pres">
      <dgm:prSet presAssocID="{8255ED59-BB02-BF4B-B255-6FDAA5CAB76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1758C79-E94A-F34B-ADF8-CA8ED059F223}" type="pres">
      <dgm:prSet presAssocID="{8255ED59-BB02-BF4B-B255-6FDAA5CAB767}" presName="childText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18B12918-764E-EF4A-A33F-99D5322096F3}" type="pres">
      <dgm:prSet presAssocID="{42BCA716-6CDB-DE4F-9F0C-9BB1A595805D}" presName="parentText" presStyleLbl="node1" presStyleIdx="1" presStyleCnt="3" custLinFactNeighborX="147" custLinFactNeighborY="86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C0BF80F-E120-1940-B54B-4F5998DCC8EB}" type="pres">
      <dgm:prSet presAssocID="{42BCA716-6CDB-DE4F-9F0C-9BB1A595805D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E0B083E-D16F-2743-8E93-DA5139E317FF}" type="pres">
      <dgm:prSet presAssocID="{5AFB03BB-E16A-414A-AE97-58E0886A8993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9125AC7-C371-C443-B56B-7B94833F5624}" type="pres">
      <dgm:prSet presAssocID="{5AFB03BB-E16A-414A-AE97-58E0886A8993}" presName="childText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0FA948D6-53FC-0B4F-8F36-39A98FB5FE4B}" srcId="{1AC3DD80-EC63-6A49-BB6C-3CC6DE7244F9}" destId="{5AFB03BB-E16A-414A-AE97-58E0886A8993}" srcOrd="2" destOrd="0" parTransId="{8D35F40D-6BCF-8849-966C-FB5E52A116A4}" sibTransId="{8C632EB3-4405-E244-BB25-AD42386EB137}"/>
    <dgm:cxn modelId="{07B7E106-5C9D-3843-AC67-6ABE47031B65}" srcId="{1AC3DD80-EC63-6A49-BB6C-3CC6DE7244F9}" destId="{42BCA716-6CDB-DE4F-9F0C-9BB1A595805D}" srcOrd="1" destOrd="0" parTransId="{507EC435-DAE1-8A45-8DC0-3C092697331C}" sibTransId="{AF2B98E1-3D5B-CD45-9F7F-71198312BF50}"/>
    <dgm:cxn modelId="{382B77B3-2ADE-F54C-B5B0-5C6E739B2541}" srcId="{5AFB03BB-E16A-414A-AE97-58E0886A8993}" destId="{7D56C0E0-6E4E-2A4C-9CCB-302156DBFD9C}" srcOrd="0" destOrd="0" parTransId="{30018CC6-B7B9-3B42-9CE3-68D2A25E0803}" sibTransId="{2F99BDA4-F79B-6442-996E-28731532C69E}"/>
    <dgm:cxn modelId="{1EED94CB-0F70-B44C-9A93-9C8FD3E6A5EA}" srcId="{42BCA716-6CDB-DE4F-9F0C-9BB1A595805D}" destId="{A1DC8EB2-5B14-E34B-A93A-CB8DD2413558}" srcOrd="0" destOrd="0" parTransId="{2365B88D-B51C-8F43-A8C8-39CBCD1C905A}" sibTransId="{50844BCD-E709-9848-83FA-458B1FE3238F}"/>
    <dgm:cxn modelId="{3A66AC40-1F8D-1843-A622-ED1E80CC4D2D}" type="presOf" srcId="{42BCA716-6CDB-DE4F-9F0C-9BB1A595805D}" destId="{18B12918-764E-EF4A-A33F-99D5322096F3}" srcOrd="0" destOrd="0" presId="urn:microsoft.com/office/officeart/2005/8/layout/vList2"/>
    <dgm:cxn modelId="{98B388E2-3995-A24E-AFE1-93F7C77FFE63}" type="presOf" srcId="{8255ED59-BB02-BF4B-B255-6FDAA5CAB767}" destId="{67E47DFC-9873-9F4E-828B-AA8AF0289A01}" srcOrd="0" destOrd="0" presId="urn:microsoft.com/office/officeart/2005/8/layout/vList2"/>
    <dgm:cxn modelId="{A13622C4-50C7-4A49-B9DE-092F6BD1952F}" type="presOf" srcId="{7D56C0E0-6E4E-2A4C-9CCB-302156DBFD9C}" destId="{99125AC7-C371-C443-B56B-7B94833F5624}" srcOrd="0" destOrd="0" presId="urn:microsoft.com/office/officeart/2005/8/layout/vList2"/>
    <dgm:cxn modelId="{46C100AE-E24A-944F-BD2B-B5F332D50904}" srcId="{1AC3DD80-EC63-6A49-BB6C-3CC6DE7244F9}" destId="{8255ED59-BB02-BF4B-B255-6FDAA5CAB767}" srcOrd="0" destOrd="0" parTransId="{7050A188-3F9F-3846-AB9C-928E0EEE746C}" sibTransId="{9BC3EA07-A801-DA4D-A847-D2856EB3F4F8}"/>
    <dgm:cxn modelId="{08998A3C-B059-2445-B0C5-8CB51600296E}" type="presOf" srcId="{5AFB03BB-E16A-414A-AE97-58E0886A8993}" destId="{FE0B083E-D16F-2743-8E93-DA5139E317FF}" srcOrd="0" destOrd="0" presId="urn:microsoft.com/office/officeart/2005/8/layout/vList2"/>
    <dgm:cxn modelId="{2898EEED-6C71-3D44-A57F-143B524C9704}" srcId="{8255ED59-BB02-BF4B-B255-6FDAA5CAB767}" destId="{89322C8C-A1C3-C54E-A89D-879027B059A4}" srcOrd="0" destOrd="0" parTransId="{DE36532E-57DD-1240-83D4-CEC501432F56}" sibTransId="{FC398BE7-53FF-284F-A2F1-04D05A8E71DD}"/>
    <dgm:cxn modelId="{B373534A-42B7-934B-8BDC-944762FC0EF5}" type="presOf" srcId="{A1DC8EB2-5B14-E34B-A93A-CB8DD2413558}" destId="{2C0BF80F-E120-1940-B54B-4F5998DCC8EB}" srcOrd="0" destOrd="0" presId="urn:microsoft.com/office/officeart/2005/8/layout/vList2"/>
    <dgm:cxn modelId="{67EB2635-51A7-734B-A87E-3B7405CBE47D}" type="presOf" srcId="{1AC3DD80-EC63-6A49-BB6C-3CC6DE7244F9}" destId="{FFED1017-A6F8-8646-8F9A-D6B96F82F58C}" srcOrd="0" destOrd="0" presId="urn:microsoft.com/office/officeart/2005/8/layout/vList2"/>
    <dgm:cxn modelId="{9E69414C-ACB9-8F40-BAC9-F4A402010962}" type="presOf" srcId="{89322C8C-A1C3-C54E-A89D-879027B059A4}" destId="{F1758C79-E94A-F34B-ADF8-CA8ED059F223}" srcOrd="0" destOrd="0" presId="urn:microsoft.com/office/officeart/2005/8/layout/vList2"/>
    <dgm:cxn modelId="{FB2E39C1-01B7-2B4B-AEA6-BD87BC6715E1}" type="presParOf" srcId="{FFED1017-A6F8-8646-8F9A-D6B96F82F58C}" destId="{67E47DFC-9873-9F4E-828B-AA8AF0289A01}" srcOrd="0" destOrd="0" presId="urn:microsoft.com/office/officeart/2005/8/layout/vList2"/>
    <dgm:cxn modelId="{D3270C50-2F96-C14A-AF54-7AA33085AC9B}" type="presParOf" srcId="{FFED1017-A6F8-8646-8F9A-D6B96F82F58C}" destId="{F1758C79-E94A-F34B-ADF8-CA8ED059F223}" srcOrd="1" destOrd="0" presId="urn:microsoft.com/office/officeart/2005/8/layout/vList2"/>
    <dgm:cxn modelId="{E0E7E79A-2E82-9044-979D-9EC5CBF6270F}" type="presParOf" srcId="{FFED1017-A6F8-8646-8F9A-D6B96F82F58C}" destId="{18B12918-764E-EF4A-A33F-99D5322096F3}" srcOrd="2" destOrd="0" presId="urn:microsoft.com/office/officeart/2005/8/layout/vList2"/>
    <dgm:cxn modelId="{7ABFF8BC-5DDE-1B44-878D-43A0FDB435E1}" type="presParOf" srcId="{FFED1017-A6F8-8646-8F9A-D6B96F82F58C}" destId="{2C0BF80F-E120-1940-B54B-4F5998DCC8EB}" srcOrd="3" destOrd="0" presId="urn:microsoft.com/office/officeart/2005/8/layout/vList2"/>
    <dgm:cxn modelId="{1B096E1C-7C1F-8445-8E14-4269B2B94769}" type="presParOf" srcId="{FFED1017-A6F8-8646-8F9A-D6B96F82F58C}" destId="{FE0B083E-D16F-2743-8E93-DA5139E317FF}" srcOrd="4" destOrd="0" presId="urn:microsoft.com/office/officeart/2005/8/layout/vList2"/>
    <dgm:cxn modelId="{75AED404-A243-7642-836F-DBA222EBFFB1}" type="presParOf" srcId="{FFED1017-A6F8-8646-8F9A-D6B96F82F58C}" destId="{99125AC7-C371-C443-B56B-7B94833F562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482601-D14B-9340-B5D7-D2C39BEA8ADB}">
      <dsp:nvSpPr>
        <dsp:cNvPr id="0" name=""/>
        <dsp:cNvSpPr/>
      </dsp:nvSpPr>
      <dsp:spPr>
        <a:xfrm>
          <a:off x="0" y="562531"/>
          <a:ext cx="7886700" cy="88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0B366F9-58E5-B344-B9E8-87944737D50C}">
      <dsp:nvSpPr>
        <dsp:cNvPr id="0" name=""/>
        <dsp:cNvSpPr/>
      </dsp:nvSpPr>
      <dsp:spPr>
        <a:xfrm>
          <a:off x="394335" y="45931"/>
          <a:ext cx="5520690" cy="10332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300" kern="12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G(1,1)</a:t>
          </a:r>
          <a:r>
            <a:rPr lang="zh-TW" altLang="en-US" sz="3300" kern="12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灰色理論模型說明</a:t>
          </a:r>
          <a:endParaRPr lang="zh-TW" altLang="en-US" sz="3300" kern="1200" baseline="0" dirty="0">
            <a:solidFill>
              <a:schemeClr val="tx1"/>
            </a:solidFill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sp:txBody>
      <dsp:txXfrm>
        <a:off x="444772" y="96368"/>
        <a:ext cx="5419816" cy="932326"/>
      </dsp:txXfrm>
    </dsp:sp>
    <dsp:sp modelId="{29E1F7A3-BC7D-244E-AF9B-D0E609A76AD6}">
      <dsp:nvSpPr>
        <dsp:cNvPr id="0" name=""/>
        <dsp:cNvSpPr/>
      </dsp:nvSpPr>
      <dsp:spPr>
        <a:xfrm>
          <a:off x="0" y="2150131"/>
          <a:ext cx="7886700" cy="88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389DF16-5D25-EC4A-A2F3-CCD3061F9251}">
      <dsp:nvSpPr>
        <dsp:cNvPr id="0" name=""/>
        <dsp:cNvSpPr/>
      </dsp:nvSpPr>
      <dsp:spPr>
        <a:xfrm>
          <a:off x="394335" y="1633531"/>
          <a:ext cx="5520690" cy="10332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300" kern="12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G(1,1)</a:t>
          </a:r>
          <a:r>
            <a:rPr lang="zh-TW" altLang="en-US" sz="3300" kern="12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灰色理論預測結果</a:t>
          </a:r>
          <a:endParaRPr lang="zh-TW" altLang="en-US" sz="3300" kern="1200" baseline="0" dirty="0">
            <a:solidFill>
              <a:schemeClr val="tx1"/>
            </a:solidFill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sp:txBody>
      <dsp:txXfrm>
        <a:off x="444772" y="1683968"/>
        <a:ext cx="5419816" cy="932326"/>
      </dsp:txXfrm>
    </dsp:sp>
    <dsp:sp modelId="{C29DA713-A24B-1847-933D-6859ABCBEAAC}">
      <dsp:nvSpPr>
        <dsp:cNvPr id="0" name=""/>
        <dsp:cNvSpPr/>
      </dsp:nvSpPr>
      <dsp:spPr>
        <a:xfrm>
          <a:off x="0" y="3737731"/>
          <a:ext cx="7886700" cy="88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FA6E800-8588-C74B-95BD-B737AD80FED9}">
      <dsp:nvSpPr>
        <dsp:cNvPr id="0" name=""/>
        <dsp:cNvSpPr/>
      </dsp:nvSpPr>
      <dsp:spPr>
        <a:xfrm>
          <a:off x="394335" y="3221131"/>
          <a:ext cx="5520690" cy="103320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8669" tIns="0" rIns="208669" bIns="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300" kern="12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G(1,1)</a:t>
          </a:r>
          <a:r>
            <a:rPr lang="zh-TW" altLang="en-US" sz="3300" kern="1200" baseline="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灰色理論程式碼</a:t>
          </a:r>
          <a:endParaRPr lang="zh-TW" altLang="en-US" sz="3300" kern="1200" dirty="0"/>
        </a:p>
      </dsp:txBody>
      <dsp:txXfrm>
        <a:off x="444772" y="3271568"/>
        <a:ext cx="5419816" cy="9323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E47DFC-9873-9F4E-828B-AA8AF0289A01}">
      <dsp:nvSpPr>
        <dsp:cNvPr id="0" name=""/>
        <dsp:cNvSpPr/>
      </dsp:nvSpPr>
      <dsp:spPr>
        <a:xfrm>
          <a:off x="0" y="21092"/>
          <a:ext cx="7886700" cy="87984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3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何謂灰色預測法</a:t>
          </a:r>
          <a:endParaRPr lang="zh-TW" altLang="en-US" sz="3300" kern="1200" baseline="0" dirty="0"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sp:txBody>
      <dsp:txXfrm>
        <a:off x="42950" y="64042"/>
        <a:ext cx="7800800" cy="793940"/>
      </dsp:txXfrm>
    </dsp:sp>
    <dsp:sp modelId="{F1758C79-E94A-F34B-ADF8-CA8ED059F223}">
      <dsp:nvSpPr>
        <dsp:cNvPr id="0" name=""/>
        <dsp:cNvSpPr/>
      </dsp:nvSpPr>
      <dsp:spPr>
        <a:xfrm>
          <a:off x="0" y="900932"/>
          <a:ext cx="7886700" cy="778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03" tIns="26670" rIns="149352" bIns="2667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灰色預測法是一種對</a:t>
          </a:r>
          <a:r>
            <a:rPr lang="zh-TW" altLang="en-US" sz="2100" kern="1200" baseline="0" dirty="0" smtClean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含有不確定因素的系統的預測方法</a:t>
          </a: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。是介於白色系統和黑色系統之間的一種系統</a:t>
          </a:r>
          <a:endParaRPr lang="zh-TW" altLang="en-US" sz="2100" kern="1200" baseline="0" dirty="0"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sp:txBody>
      <dsp:txXfrm>
        <a:off x="0" y="900932"/>
        <a:ext cx="7886700" cy="778320"/>
      </dsp:txXfrm>
    </dsp:sp>
    <dsp:sp modelId="{18B12918-764E-EF4A-A33F-99D5322096F3}">
      <dsp:nvSpPr>
        <dsp:cNvPr id="0" name=""/>
        <dsp:cNvSpPr/>
      </dsp:nvSpPr>
      <dsp:spPr>
        <a:xfrm>
          <a:off x="0" y="1688068"/>
          <a:ext cx="7886700" cy="87984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300" kern="1200" baseline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何謂白色系統</a:t>
          </a:r>
          <a:endParaRPr lang="zh-TW" altLang="en-US" sz="3300" kern="1200" baseline="0" dirty="0"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sp:txBody>
      <dsp:txXfrm>
        <a:off x="42950" y="1731018"/>
        <a:ext cx="7800800" cy="793940"/>
      </dsp:txXfrm>
    </dsp:sp>
    <dsp:sp modelId="{2C0BF80F-E120-1940-B54B-4F5998DCC8EB}">
      <dsp:nvSpPr>
        <dsp:cNvPr id="0" name=""/>
        <dsp:cNvSpPr/>
      </dsp:nvSpPr>
      <dsp:spPr>
        <a:xfrm>
          <a:off x="0" y="2559092"/>
          <a:ext cx="7886700" cy="10215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03" tIns="26670" rIns="149352" bIns="2667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白色系統指的是一個系統</a:t>
          </a:r>
          <a:r>
            <a:rPr lang="zh-TW" altLang="en-US" sz="2100" kern="1200" baseline="0" dirty="0" smtClean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內部的特徵是完全已知的</a:t>
          </a: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，使用者不僅知道系統的輸入</a:t>
          </a:r>
          <a:r>
            <a:rPr lang="en-US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-</a:t>
          </a: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輸出關係，還知道實現輸入</a:t>
          </a:r>
          <a:r>
            <a:rPr lang="en-US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-</a:t>
          </a: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輸出的具體方式。</a:t>
          </a:r>
          <a:endParaRPr lang="zh-TW" altLang="en-US" sz="2100" kern="1200" dirty="0"/>
        </a:p>
      </dsp:txBody>
      <dsp:txXfrm>
        <a:off x="0" y="2559092"/>
        <a:ext cx="7886700" cy="1021545"/>
      </dsp:txXfrm>
    </dsp:sp>
    <dsp:sp modelId="{FE0B083E-D16F-2743-8E93-DA5139E317FF}">
      <dsp:nvSpPr>
        <dsp:cNvPr id="0" name=""/>
        <dsp:cNvSpPr/>
      </dsp:nvSpPr>
      <dsp:spPr>
        <a:xfrm>
          <a:off x="0" y="3580637"/>
          <a:ext cx="7886700" cy="87984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300" kern="1200" baseline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何謂黑色系統</a:t>
          </a:r>
          <a:endParaRPr lang="zh-TW" altLang="en-US" sz="3300" kern="1200" baseline="0" dirty="0">
            <a:latin typeface="Times New Roman" panose="02020603050405020304" pitchFamily="18" charset="0"/>
            <a:ea typeface="標楷體" panose="03000509000000000000" pitchFamily="65" charset="-120"/>
            <a:cs typeface="+mj-cs"/>
          </a:endParaRPr>
        </a:p>
      </dsp:txBody>
      <dsp:txXfrm>
        <a:off x="42950" y="3623587"/>
        <a:ext cx="7800800" cy="793940"/>
      </dsp:txXfrm>
    </dsp:sp>
    <dsp:sp modelId="{99125AC7-C371-C443-B56B-7B94833F5624}">
      <dsp:nvSpPr>
        <dsp:cNvPr id="0" name=""/>
        <dsp:cNvSpPr/>
      </dsp:nvSpPr>
      <dsp:spPr>
        <a:xfrm>
          <a:off x="0" y="4460477"/>
          <a:ext cx="7886700" cy="778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03" tIns="26670" rIns="149352" bIns="2667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使用者完全</a:t>
          </a:r>
          <a:r>
            <a:rPr lang="zh-TW" altLang="en-US" sz="2100" kern="1200" baseline="0" dirty="0" smtClean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不清楚黑色系統的內部特徵</a:t>
          </a:r>
          <a:r>
            <a:rPr lang="zh-TW" altLang="en-US" sz="2100" kern="1200" baseline="0" dirty="0" smtClean="0">
              <a:latin typeface="Times New Roman" panose="02020603050405020304" pitchFamily="18" charset="0"/>
              <a:ea typeface="標楷體" panose="03000509000000000000" pitchFamily="65" charset="-120"/>
              <a:cs typeface="+mj-cs"/>
            </a:rPr>
            <a:t>，只是知道一些輸入和相應的輸出。</a:t>
          </a:r>
          <a:endParaRPr lang="zh-TW" altLang="en-US" sz="2100" kern="1200" dirty="0"/>
        </a:p>
      </dsp:txBody>
      <dsp:txXfrm>
        <a:off x="0" y="4460477"/>
        <a:ext cx="7886700" cy="7783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E878FE-4D96-4331-8F0B-2DE42C825A47}" type="datetimeFigureOut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719F25-414A-4325-B556-779EB5FC08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6308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8D1E-BEAC-4077-AB28-38BF1C68293E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9292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B076F-1D1E-4A68-9346-90732DB3C678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3456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18521-89DC-47B9-BD78-8301C7057D98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7050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E1BA5-2D28-4E34-9F79-DEBFA2F45AA4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4783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2565A-9422-4BA1-92E2-1E4826D1879B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4980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3990-F7D1-49AD-B43F-6A2C2A63B781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9650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F2D4B-7294-4A0B-89A6-9905561A1249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0083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0B6E-1523-43B5-A6B3-60B3340C003E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158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44BD-63D9-479E-A89A-0F6807651E50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7150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4A1E-B05F-4A3A-A2BF-740B5EB86374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0748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7A61-8107-462C-94A4-DF5328A8D0E2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4219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584201"/>
            <a:ext cx="7886700" cy="78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11302"/>
            <a:ext cx="7886700" cy="4665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 smtClean="0"/>
              <a:t>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9379D-F199-4DA1-BA43-D0AEFBB0A0DF}" type="datetime1">
              <a:rPr lang="zh-TW" altLang="en-US" smtClean="0"/>
              <a:t>2018/8/21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0250" y="62801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85F21B3-B8D7-45ED-803A-1B1279ACBF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202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3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71450" indent="-171450" algn="just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514350" indent="-171450" algn="just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1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857250" indent="-171450" algn="just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200150" indent="-171450" algn="just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1543050" indent="-171450" algn="just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98863" y="1357494"/>
            <a:ext cx="7772400" cy="2387600"/>
          </a:xfrm>
        </p:spPr>
        <p:txBody>
          <a:bodyPr/>
          <a:lstStyle/>
          <a:p>
            <a:r>
              <a:rPr lang="en-US" altLang="zh-TW" b="1" dirty="0"/>
              <a:t>R</a:t>
            </a:r>
            <a:r>
              <a:rPr lang="zh-TW" altLang="en-US" b="1" dirty="0" smtClean="0"/>
              <a:t>軟體灰色理論分析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2746450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dirty="0" smtClean="0"/>
              <a:t>G(1,1)</a:t>
            </a:r>
            <a:r>
              <a:rPr lang="zh-TW" altLang="en-US" dirty="0" smtClean="0"/>
              <a:t>灰色理論程式碼</a:t>
            </a:r>
            <a:r>
              <a:rPr lang="en-US" altLang="zh-TW" dirty="0" smtClean="0"/>
              <a:t>(1/6)</a:t>
            </a:r>
            <a:endParaRPr lang="zh-TW" alt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>
                <a:solidFill>
                  <a:schemeClr val="tx1"/>
                </a:solidFill>
              </a:rPr>
              <a:t>10</a:t>
            </a:fld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8650" y="1596987"/>
            <a:ext cx="7886700" cy="424731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6F42C1"/>
                </a:solidFill>
                <a:latin typeface="Consolas" charset="0"/>
                <a:ea typeface="Times New Roman" charset="0"/>
                <a:cs typeface="Times New Roman" charset="0"/>
              </a:rPr>
              <a:t>gm11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&lt;-function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(x0,t){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#x0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为输入学列，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t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為預測個數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x1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cumsum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(x0)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一次累加生成序列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1-AG0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序列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b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&lt;-numeric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(length(x0)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n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length(x0)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for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i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in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: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n){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生成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x1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的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紧邻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均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值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生成序列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b[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i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(x1[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i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+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x1[i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+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/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2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b}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得序列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b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，即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为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x1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的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紧邻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均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值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生成序列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D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&lt;-numeric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(length(x0)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D[]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B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cbind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b,D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BT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t(B)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做逆矩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阵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M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solve(BT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%*%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B)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YN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&lt;-numeric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(length(x0)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YN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x0[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2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: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length(x0)]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67407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dirty="0" smtClean="0"/>
              <a:t>G(1,1)</a:t>
            </a:r>
            <a:r>
              <a:rPr lang="zh-TW" altLang="en-US" dirty="0" smtClean="0"/>
              <a:t>灰色理論程式碼</a:t>
            </a:r>
            <a:r>
              <a:rPr lang="en-US" altLang="zh-TW" dirty="0" smtClean="0"/>
              <a:t>(2/6)</a:t>
            </a:r>
            <a:endParaRPr lang="zh-TW" alt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>
                <a:solidFill>
                  <a:schemeClr val="tx1"/>
                </a:solidFill>
              </a:rPr>
              <a:t>11</a:t>
            </a:fld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628650" y="1365815"/>
            <a:ext cx="7886700" cy="5078313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alpha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M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%*%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BT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%*%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YN 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模型的最小二乘估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计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参数列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满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足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alpha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alpha2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&lt;-matrix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alpha,</a:t>
            </a:r>
            <a:r>
              <a:rPr lang="en-US" altLang="zh-TW" kern="0" dirty="0" err="1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ncol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a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alpha2[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u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alpha2[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2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"GM(1,1)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参数估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计值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：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发展系数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-a="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  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灰色作用量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u="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,u,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利用最小二乘法求得参数估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计值</a:t>
            </a:r>
            <a:r>
              <a:rPr lang="en-US" altLang="zh-TW" kern="0" dirty="0" err="1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a,u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y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&lt;-numeric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(length(c(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: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t)))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y[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x1[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for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(w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in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: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(t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)){  </a:t>
            </a:r>
            <a:r>
              <a:rPr lang="en-US" altLang="zh-TW" sz="1400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sz="1400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将</a:t>
            </a:r>
            <a:r>
              <a:rPr lang="en-US" altLang="zh-TW" sz="1400" kern="0" dirty="0" err="1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a,u</a:t>
            </a:r>
            <a:r>
              <a:rPr lang="zh-TW" altLang="zh-TW" sz="1400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的估</a:t>
            </a:r>
            <a:r>
              <a:rPr lang="zh-TW" altLang="zh-TW" sz="1400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计值</a:t>
            </a:r>
            <a:r>
              <a:rPr lang="zh-TW" altLang="zh-TW" sz="1400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代入</a:t>
            </a:r>
            <a:r>
              <a:rPr lang="zh-TW" altLang="zh-TW" sz="1400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时间</a:t>
            </a:r>
            <a:r>
              <a:rPr lang="zh-TW" altLang="zh-TW" sz="1400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响</a:t>
            </a:r>
            <a:r>
              <a:rPr lang="zh-TW" altLang="zh-TW" sz="1400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应</a:t>
            </a:r>
            <a:r>
              <a:rPr lang="zh-TW" altLang="zh-TW" sz="1400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序列函数</a:t>
            </a:r>
            <a:r>
              <a:rPr lang="zh-TW" altLang="zh-TW" sz="1400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计</a:t>
            </a:r>
            <a:r>
              <a:rPr lang="zh-TW" altLang="zh-TW" sz="1400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算</a:t>
            </a:r>
            <a:r>
              <a:rPr lang="en-US" altLang="zh-TW" sz="1400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x1</a:t>
            </a:r>
            <a:r>
              <a:rPr lang="zh-TW" altLang="zh-TW" sz="1400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拟合序列</a:t>
            </a:r>
            <a:r>
              <a:rPr lang="en-US" altLang="zh-TW" sz="1400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y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y[w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+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(x1[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u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/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*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exp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*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w)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+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u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/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 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}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"x(1)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的模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拟值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：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</a:t>
            </a:r>
            <a:r>
              <a:rPr lang="en-US" altLang="zh-TW" kern="0" dirty="0" err="1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n'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,y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xy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&lt;-numeric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(length(y))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xy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[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y[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for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(o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in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2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: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t){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运用后减运算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还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原得模型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输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入序列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x0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预测序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列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xy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[o]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y[o]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y[o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 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 smtClean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} 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"x(0)</a:t>
            </a:r>
            <a:r>
              <a:rPr lang="zh-TW" altLang="zh-TW" kern="0" dirty="0">
                <a:solidFill>
                  <a:srgbClr val="032F62"/>
                </a:solidFill>
                <a:ea typeface="MS Mincho" charset="-128"/>
                <a:cs typeface="MS Mincho" charset="-128"/>
              </a:rPr>
              <a:t>的模</a:t>
            </a:r>
            <a:r>
              <a:rPr lang="zh-TW" altLang="zh-TW" kern="0" dirty="0">
                <a:solidFill>
                  <a:srgbClr val="032F62"/>
                </a:solidFill>
                <a:ea typeface="SimSun" charset="0"/>
                <a:cs typeface="SimSun" charset="0"/>
              </a:rPr>
              <a:t>拟值</a:t>
            </a:r>
            <a:r>
              <a:rPr lang="zh-TW" altLang="zh-TW" kern="0" dirty="0">
                <a:solidFill>
                  <a:srgbClr val="032F62"/>
                </a:solidFill>
                <a:ea typeface="MS Mincho" charset="-128"/>
                <a:cs typeface="MS Mincho" charset="-128"/>
              </a:rPr>
              <a:t>：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xy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r>
              <a:rPr lang="zh-TW" altLang="zh-TW" dirty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4578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dirty="0" smtClean="0"/>
              <a:t>G(1,1)</a:t>
            </a:r>
            <a:r>
              <a:rPr lang="zh-TW" altLang="en-US" dirty="0" smtClean="0"/>
              <a:t>灰色理論程式碼</a:t>
            </a:r>
            <a:r>
              <a:rPr lang="en-US" altLang="zh-TW" dirty="0" smtClean="0"/>
              <a:t>(3/6)</a:t>
            </a:r>
            <a:endParaRPr lang="zh-TW" alt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>
                <a:solidFill>
                  <a:schemeClr val="tx1"/>
                </a:solidFill>
              </a:rPr>
              <a:t>12</a:t>
            </a:fld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628650" y="1371601"/>
            <a:ext cx="7886700" cy="4524315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计算残差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e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e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&lt;-numeric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(length(x0))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for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in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: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length(x0)){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e[l]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x0[l]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xy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[l]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得残差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}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残差：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</a:t>
            </a:r>
            <a:r>
              <a:rPr lang="en-US" altLang="zh-TW" kern="0" dirty="0" err="1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n'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,e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计算相对误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差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e2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&lt;-numeric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(length(x0))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for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(s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in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: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length(x0)){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e2[s]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(abs(e[s])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/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x0[s])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得相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对误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差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}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相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对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残差：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,e2,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残差平方和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="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,sum(e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^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2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平均相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对误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差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="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,sum(e2)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/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(length(e2)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*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100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"%"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相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对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精度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="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,(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(sum(e2)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/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(length(e2)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)))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*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100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"%"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</a:t>
            </a:r>
            <a:r>
              <a:rPr lang="en-US" altLang="zh-TW" kern="0" dirty="0" smtClean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n’</a:t>
            </a:r>
            <a:r>
              <a:rPr lang="en-US" altLang="zh-TW" kern="0" dirty="0" smtClean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03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dirty="0" smtClean="0"/>
              <a:t>G(1,1)</a:t>
            </a:r>
            <a:r>
              <a:rPr lang="zh-TW" altLang="en-US" dirty="0" smtClean="0"/>
              <a:t>灰色理論程式碼</a:t>
            </a:r>
            <a:r>
              <a:rPr lang="en-US" altLang="zh-TW" dirty="0" smtClean="0"/>
              <a:t>(4/</a:t>
            </a:r>
            <a:r>
              <a:rPr lang="en-US" altLang="zh-TW" dirty="0"/>
              <a:t>6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>
                <a:solidFill>
                  <a:schemeClr val="tx1"/>
                </a:solidFill>
              </a:rPr>
              <a:t>13</a:t>
            </a:fld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628650" y="1371601"/>
            <a:ext cx="7886700" cy="313932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后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验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差比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值检验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avge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mean(abs(e));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esum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sum((abs(e)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avge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^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2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);</a:t>
            </a:r>
            <a:r>
              <a:rPr lang="en-US" altLang="zh-TW" kern="0" dirty="0" err="1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evar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esum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/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(length(e)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);</a:t>
            </a:r>
            <a:r>
              <a:rPr lang="en-US" altLang="zh-TW" kern="0" dirty="0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se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sqrt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evar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 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计算残差的方差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se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avgx0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mean(x0);x0sum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sum((x0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avgx0)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^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2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);</a:t>
            </a:r>
            <a:r>
              <a:rPr lang="en-US" altLang="zh-TW" kern="0" dirty="0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x0var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x0sum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/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(length(x0));</a:t>
            </a:r>
            <a:r>
              <a:rPr lang="en-US" altLang="zh-TW" kern="0" dirty="0" err="1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sx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sqrt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(x0var) 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计算原序列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x0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的方差</a:t>
            </a:r>
            <a:r>
              <a:rPr lang="en-US" altLang="zh-TW" kern="0" dirty="0" err="1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sx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cv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se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/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sx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得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验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差比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值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后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验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差比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值检验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:"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</a:t>
            </a:r>
            <a:r>
              <a:rPr lang="en-US" altLang="zh-TW" kern="0" dirty="0" err="1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n'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 err="1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"C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值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="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,cv,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对后验差比值进行检验，与一般标准进行比较判断预测结果好坏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。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94637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dirty="0" smtClean="0"/>
              <a:t>G(1,1)</a:t>
            </a:r>
            <a:r>
              <a:rPr lang="zh-TW" altLang="en-US" dirty="0" smtClean="0"/>
              <a:t>灰色理論程式碼</a:t>
            </a:r>
            <a:r>
              <a:rPr lang="en-US" altLang="zh-TW" dirty="0" smtClean="0"/>
              <a:t>(5/6)</a:t>
            </a:r>
            <a:endParaRPr lang="zh-TW" alt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>
                <a:solidFill>
                  <a:schemeClr val="tx1"/>
                </a:solidFill>
              </a:rPr>
              <a:t>14</a:t>
            </a:fld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28650" y="1555410"/>
            <a:ext cx="78867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if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(cv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0.35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){     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"C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值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&lt;0.35, GM(1,1)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预测精度等级为：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好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}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else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{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if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(cv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0.5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){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"C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值属于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[0.35,0.5), GM(1,1)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模型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预测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精度等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级为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：合格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}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else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{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 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if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(cv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0.65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){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  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"C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值属于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[0.5,0.65), GM(1,1)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模型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预测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精度等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级为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：勉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强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合格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  }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else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{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    cat(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"C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值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&gt;=0.65, GM(1,1)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模型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预测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精度等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级为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：不合格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'\n'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  }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  }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}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21241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dirty="0" smtClean="0"/>
              <a:t>G(1,1)</a:t>
            </a:r>
            <a:r>
              <a:rPr lang="zh-TW" altLang="en-US" dirty="0" smtClean="0"/>
              <a:t>灰色理論程式碼</a:t>
            </a:r>
            <a:r>
              <a:rPr lang="en-US" altLang="zh-TW" dirty="0" smtClean="0"/>
              <a:t>(6/6)</a:t>
            </a:r>
            <a:endParaRPr lang="zh-TW" alt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>
                <a:solidFill>
                  <a:schemeClr val="tx1"/>
                </a:solidFill>
              </a:rPr>
              <a:t>15</a:t>
            </a:fld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628650" y="1371601"/>
            <a:ext cx="7886700" cy="424731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画出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输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入序列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x0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的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预测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序列及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x0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的比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较图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像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plot(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xy,</a:t>
            </a:r>
            <a:r>
              <a:rPr lang="en-US" altLang="zh-TW" kern="0" dirty="0" err="1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col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</a:t>
            </a:r>
            <a:r>
              <a:rPr lang="en-US" altLang="zh-TW" kern="0" dirty="0" err="1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blue'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 err="1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type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'b'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 err="1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pch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16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xlab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時間序列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 err="1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ylab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值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#points(x0,col='</a:t>
            </a:r>
            <a:r>
              <a:rPr lang="en-US" altLang="zh-TW" kern="0" dirty="0" err="1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red',type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='b',</a:t>
            </a:r>
            <a:r>
              <a:rPr lang="en-US" altLang="zh-TW" kern="0" dirty="0" err="1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pch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=4)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legend(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</a:t>
            </a:r>
            <a:r>
              <a:rPr lang="en-US" altLang="zh-TW" kern="0" dirty="0" err="1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topleft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,c(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MS Mincho" charset="-128"/>
                <a:cs typeface="MS Mincho" charset="-128"/>
              </a:rPr>
              <a:t>預測</a:t>
            </a:r>
            <a:r>
              <a:rPr lang="zh-TW" altLang="zh-TW" kern="0" dirty="0">
                <a:solidFill>
                  <a:srgbClr val="032F62"/>
                </a:solidFill>
                <a:latin typeface="Calibri" charset="0"/>
                <a:ea typeface="SimSun" charset="0"/>
                <a:cs typeface="SimSun" charset="0"/>
              </a:rPr>
              <a:t>值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),</a:t>
            </a:r>
            <a:r>
              <a:rPr lang="en-US" altLang="zh-TW" kern="0" dirty="0" err="1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pch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c(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16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4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),</a:t>
            </a:r>
            <a:r>
              <a:rPr lang="en-US" altLang="zh-TW" kern="0" dirty="0" err="1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lty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l,</a:t>
            </a:r>
            <a:r>
              <a:rPr lang="en-US" altLang="zh-TW" kern="0" dirty="0" err="1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col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c(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'blue'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 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#legend('</a:t>
            </a:r>
            <a:r>
              <a:rPr lang="en-US" altLang="zh-TW" kern="0" dirty="0" err="1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topleft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',c('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SimSun" charset="0"/>
                <a:cs typeface="SimSun" charset="0"/>
              </a:rPr>
              <a:t>预测价格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','</a:t>
            </a:r>
            <a:r>
              <a:rPr lang="zh-TW" altLang="zh-TW" kern="0" dirty="0">
                <a:solidFill>
                  <a:srgbClr val="6A737D"/>
                </a:solidFill>
                <a:latin typeface="Calibri" charset="0"/>
                <a:ea typeface="MS Mincho" charset="-128"/>
                <a:cs typeface="MS Mincho" charset="-128"/>
              </a:rPr>
              <a:t>原始价格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'),</a:t>
            </a:r>
            <a:r>
              <a:rPr lang="en-US" altLang="zh-TW" kern="0" dirty="0" err="1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pch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=c(16,4),</a:t>
            </a:r>
            <a:r>
              <a:rPr lang="en-US" altLang="zh-TW" kern="0" dirty="0" err="1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lty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 err="1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l,col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=c('</a:t>
            </a:r>
            <a:r>
              <a:rPr lang="en-US" altLang="zh-TW" kern="0" dirty="0" err="1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blue','red</a:t>
            </a: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'))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}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 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6A737D"/>
                </a:solidFill>
                <a:latin typeface="Consolas" charset="0"/>
                <a:ea typeface="Times New Roman" charset="0"/>
                <a:cs typeface="Times New Roman" charset="0"/>
              </a:rPr>
              <a:t>#a&lt;-c(1.95,2.23,2.4,2.15,1.8,1.95)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yea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dat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[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grep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'106'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,dat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$</a:t>
            </a:r>
            <a:r>
              <a:rPr lang="zh-TW" altLang="zh-TW" kern="0" dirty="0">
                <a:solidFill>
                  <a:srgbClr val="24292E"/>
                </a:solidFill>
                <a:latin typeface="Calibri" charset="0"/>
                <a:ea typeface="MS Mincho" charset="-128"/>
                <a:cs typeface="MS Mincho" charset="-128"/>
              </a:rPr>
              <a:t>學年度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),]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&lt;-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yea</a:t>
            </a:r>
            <a:r>
              <a:rPr lang="en-US" altLang="zh-TW" kern="0" dirty="0" err="1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$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pr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[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: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10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]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 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par(</a:t>
            </a:r>
            <a:r>
              <a:rPr lang="en-US" altLang="zh-TW" kern="0" dirty="0">
                <a:solidFill>
                  <a:srgbClr val="E36209"/>
                </a:solidFill>
                <a:latin typeface="Consolas" charset="0"/>
                <a:ea typeface="Times New Roman" charset="0"/>
                <a:cs typeface="Times New Roman" charset="0"/>
              </a:rPr>
              <a:t>family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=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 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en-US" altLang="zh-TW" kern="0" dirty="0" err="1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STKaiti</a:t>
            </a:r>
            <a:r>
              <a:rPr lang="en-US" altLang="zh-TW" kern="0" dirty="0">
                <a:solidFill>
                  <a:srgbClr val="032F62"/>
                </a:solidFill>
                <a:latin typeface="Consolas" charset="0"/>
                <a:ea typeface="Times New Roman" charset="0"/>
                <a:cs typeface="Times New Roman" charset="0"/>
              </a:rPr>
              <a:t>"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endParaRPr lang="zh-TW" altLang="zh-TW" sz="3200" kern="100" dirty="0">
              <a:latin typeface="Calibri" charset="0"/>
              <a:cs typeface="Times New Roman" charset="0"/>
            </a:endParaRPr>
          </a:p>
          <a:p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gm11(</a:t>
            </a:r>
            <a:r>
              <a:rPr lang="en-US" altLang="zh-TW" kern="0" dirty="0" err="1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a,length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(a)</a:t>
            </a:r>
            <a:r>
              <a:rPr lang="en-US" altLang="zh-TW" kern="0" dirty="0">
                <a:solidFill>
                  <a:srgbClr val="D73A49"/>
                </a:solidFill>
                <a:latin typeface="Consolas" charset="0"/>
                <a:ea typeface="Times New Roman" charset="0"/>
                <a:cs typeface="Times New Roman" charset="0"/>
              </a:rPr>
              <a:t>+</a:t>
            </a:r>
            <a:r>
              <a:rPr lang="en-US" altLang="zh-TW" kern="0" dirty="0">
                <a:solidFill>
                  <a:srgbClr val="005CC5"/>
                </a:solidFill>
                <a:latin typeface="Consolas" charset="0"/>
                <a:ea typeface="Times New Roman" charset="0"/>
                <a:cs typeface="Times New Roman" charset="0"/>
              </a:rPr>
              <a:t>6</a:t>
            </a:r>
            <a:r>
              <a:rPr lang="en-US" altLang="zh-TW" kern="0" dirty="0">
                <a:solidFill>
                  <a:srgbClr val="24292E"/>
                </a:solidFill>
                <a:latin typeface="Consolas" charset="0"/>
                <a:ea typeface="Times New Roman" charset="0"/>
                <a:cs typeface="Times New Roman" charset="0"/>
              </a:rPr>
              <a:t>)</a:t>
            </a:r>
            <a:r>
              <a:rPr lang="zh-TW" altLang="zh-TW" dirty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17988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大綱</a:t>
            </a:r>
            <a:endParaRPr lang="zh-TW" alt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2</a:t>
            </a:fld>
            <a:endParaRPr lang="zh-TW" altLang="en-US"/>
          </a:p>
        </p:txBody>
      </p:sp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4208074"/>
              </p:ext>
            </p:extLst>
          </p:nvPr>
        </p:nvGraphicFramePr>
        <p:xfrm>
          <a:off x="617076" y="1360829"/>
          <a:ext cx="7886700" cy="4665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87259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579312" y="3815510"/>
            <a:ext cx="7772400" cy="1080271"/>
          </a:xfrm>
        </p:spPr>
        <p:txBody>
          <a:bodyPr>
            <a:normAutofit/>
          </a:bodyPr>
          <a:lstStyle/>
          <a:p>
            <a:r>
              <a:rPr lang="en-US" altLang="zh-TW" sz="4000" b="1" u="sng" dirty="0"/>
              <a:t>G(1,1)</a:t>
            </a:r>
            <a:r>
              <a:rPr lang="zh-TW" altLang="en-US" sz="4000" b="1" u="sng" dirty="0"/>
              <a:t>灰色理論模型說明</a:t>
            </a:r>
          </a:p>
        </p:txBody>
      </p:sp>
    </p:spTree>
    <p:extLst>
      <p:ext uri="{BB962C8B-B14F-4D97-AF65-F5344CB8AC3E}">
        <p14:creationId xmlns:p14="http://schemas.microsoft.com/office/powerpoint/2010/main" val="1604057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4</a:t>
            </a:fld>
            <a:endParaRPr lang="zh-TW" altLang="en-US"/>
          </a:p>
        </p:txBody>
      </p:sp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5097218"/>
              </p:ext>
            </p:extLst>
          </p:nvPr>
        </p:nvGraphicFramePr>
        <p:xfrm>
          <a:off x="628650" y="909416"/>
          <a:ext cx="7886700" cy="5259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580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灰色理論預測類型介紹</a:t>
            </a:r>
            <a:endParaRPr lang="zh-TW" alt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b="1" dirty="0">
                <a:solidFill>
                  <a:srgbClr val="FF0000"/>
                </a:solidFill>
              </a:rPr>
              <a:t>灰色時間序列預測</a:t>
            </a:r>
            <a:r>
              <a:rPr kumimoji="1" lang="zh-TW" altLang="en-US" dirty="0"/>
              <a:t>：用觀察到的反映預測對象特征的時間序列來構造灰色預測模型，</a:t>
            </a:r>
            <a:r>
              <a:rPr kumimoji="1" lang="zh-TW" altLang="en-US" dirty="0">
                <a:solidFill>
                  <a:srgbClr val="EA777A"/>
                </a:solidFill>
              </a:rPr>
              <a:t>預測未來某一時刻的特征量，或達到某一特征量的時間</a:t>
            </a:r>
            <a:r>
              <a:rPr kumimoji="1" lang="zh-TW" altLang="en-US" dirty="0" smtClean="0"/>
              <a:t>。</a:t>
            </a:r>
          </a:p>
          <a:p>
            <a:r>
              <a:rPr kumimoji="1" lang="zh-TW" altLang="en-US" b="1" dirty="0" smtClean="0">
                <a:solidFill>
                  <a:srgbClr val="FF0000"/>
                </a:solidFill>
              </a:rPr>
              <a:t>畸變</a:t>
            </a:r>
            <a:r>
              <a:rPr kumimoji="1" lang="zh-TW" altLang="en-US" b="1" dirty="0">
                <a:solidFill>
                  <a:srgbClr val="FF0000"/>
                </a:solidFill>
              </a:rPr>
              <a:t>預測</a:t>
            </a:r>
            <a:r>
              <a:rPr kumimoji="1" lang="zh-TW" altLang="en-US" dirty="0"/>
              <a:t>：通過灰色模型預測異常值出現的時刻，</a:t>
            </a:r>
            <a:r>
              <a:rPr kumimoji="1" lang="zh-TW" altLang="en-US" dirty="0">
                <a:solidFill>
                  <a:srgbClr val="EA777A"/>
                </a:solidFill>
              </a:rPr>
              <a:t>預測異常值什麼時候出現在特定時區內</a:t>
            </a:r>
            <a:r>
              <a:rPr kumimoji="1" lang="zh-TW" altLang="en-US" dirty="0" smtClean="0"/>
              <a:t>。</a:t>
            </a:r>
          </a:p>
          <a:p>
            <a:r>
              <a:rPr kumimoji="1" lang="zh-TW" altLang="en-US" b="1" dirty="0" smtClean="0">
                <a:solidFill>
                  <a:srgbClr val="FF0000"/>
                </a:solidFill>
              </a:rPr>
              <a:t>系統</a:t>
            </a:r>
            <a:r>
              <a:rPr kumimoji="1" lang="zh-TW" altLang="en-US" b="1" dirty="0">
                <a:solidFill>
                  <a:srgbClr val="FF0000"/>
                </a:solidFill>
              </a:rPr>
              <a:t>預測</a:t>
            </a:r>
            <a:r>
              <a:rPr kumimoji="1" lang="zh-TW" altLang="en-US" dirty="0"/>
              <a:t>：通過對系統行為特征指標建立一組相互關聯的灰色預測模型，</a:t>
            </a:r>
            <a:r>
              <a:rPr kumimoji="1" lang="zh-TW" altLang="en-US" dirty="0">
                <a:solidFill>
                  <a:srgbClr val="EA777A"/>
                </a:solidFill>
              </a:rPr>
              <a:t>預測系統中眾多變數間的相互協調關係的變化</a:t>
            </a:r>
            <a:r>
              <a:rPr kumimoji="1" lang="zh-TW" altLang="en-US" dirty="0" smtClean="0"/>
              <a:t>。</a:t>
            </a:r>
          </a:p>
          <a:p>
            <a:r>
              <a:rPr kumimoji="1" lang="zh-TW" altLang="en-US" b="1" dirty="0" smtClean="0">
                <a:solidFill>
                  <a:srgbClr val="FF0000"/>
                </a:solidFill>
              </a:rPr>
              <a:t>拓撲</a:t>
            </a:r>
            <a:r>
              <a:rPr kumimoji="1" lang="zh-TW" altLang="en-US" b="1" dirty="0">
                <a:solidFill>
                  <a:srgbClr val="FF0000"/>
                </a:solidFill>
              </a:rPr>
              <a:t>預測</a:t>
            </a:r>
            <a:r>
              <a:rPr kumimoji="1" lang="zh-TW" altLang="en-US" dirty="0"/>
              <a:t>：將原始數據作</a:t>
            </a:r>
            <a:r>
              <a:rPr kumimoji="1" lang="zh-TW" altLang="en-US" dirty="0">
                <a:solidFill>
                  <a:srgbClr val="EA777A"/>
                </a:solidFill>
              </a:rPr>
              <a:t>曲線</a:t>
            </a:r>
            <a:r>
              <a:rPr kumimoji="1" lang="zh-TW" altLang="en-US" dirty="0"/>
              <a:t>，在曲線上按定值尋找該定值發生的所有時點，並以該定值為框架構成時點數列，然後建立模型</a:t>
            </a:r>
            <a:r>
              <a:rPr kumimoji="1" lang="zh-TW" altLang="en-US" dirty="0">
                <a:solidFill>
                  <a:srgbClr val="EA777A"/>
                </a:solidFill>
              </a:rPr>
              <a:t>預測該定值所發生的時點</a:t>
            </a:r>
            <a:r>
              <a:rPr kumimoji="1" lang="zh-TW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757344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336244" y="3815510"/>
            <a:ext cx="7772400" cy="1080271"/>
          </a:xfrm>
        </p:spPr>
        <p:txBody>
          <a:bodyPr>
            <a:normAutofit/>
          </a:bodyPr>
          <a:lstStyle/>
          <a:p>
            <a:r>
              <a:rPr lang="en-US" altLang="zh-TW" sz="4000" b="1" u="sng" dirty="0"/>
              <a:t>G(1,1)</a:t>
            </a:r>
            <a:r>
              <a:rPr lang="zh-TW" altLang="en-US" sz="4000" b="1" u="sng" dirty="0"/>
              <a:t>灰色</a:t>
            </a:r>
            <a:r>
              <a:rPr lang="zh-TW" altLang="en-US" sz="4000" b="1" u="sng" dirty="0" smtClean="0"/>
              <a:t>理論預測結果</a:t>
            </a:r>
            <a:endParaRPr lang="zh-TW" altLang="en-US" sz="4000" b="1" u="sng" dirty="0"/>
          </a:p>
        </p:txBody>
      </p:sp>
    </p:spTree>
    <p:extLst>
      <p:ext uri="{BB962C8B-B14F-4D97-AF65-F5344CB8AC3E}">
        <p14:creationId xmlns:p14="http://schemas.microsoft.com/office/powerpoint/2010/main" val="27020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G(1,1)</a:t>
            </a:r>
            <a:r>
              <a:rPr lang="zh-TW" altLang="en-US" dirty="0" smtClean="0"/>
              <a:t>灰色理論預測結果</a:t>
            </a:r>
            <a:endParaRPr lang="zh-TW" alt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7</a:t>
            </a:fld>
            <a:endParaRPr lang="zh-TW" altLang="en-US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2285314"/>
              </p:ext>
            </p:extLst>
          </p:nvPr>
        </p:nvGraphicFramePr>
        <p:xfrm>
          <a:off x="628650" y="1493135"/>
          <a:ext cx="7886695" cy="1940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62196"/>
                <a:gridCol w="636607"/>
                <a:gridCol w="625033"/>
                <a:gridCol w="682906"/>
                <a:gridCol w="671332"/>
                <a:gridCol w="717630"/>
                <a:gridCol w="694481"/>
                <a:gridCol w="659757"/>
                <a:gridCol w="601884"/>
                <a:gridCol w="590309"/>
                <a:gridCol w="644560"/>
              </a:tblGrid>
              <a:tr h="347240">
                <a:tc>
                  <a:txBody>
                    <a:bodyPr/>
                    <a:lstStyle/>
                    <a:p>
                      <a:r>
                        <a:rPr lang="zh-TW" altLang="en-US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序號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1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2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3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5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6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7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8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9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10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模擬分數值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59.7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49.2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49.1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49.1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49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49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48.9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48.9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48.8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48.8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實際分數值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59.7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45.9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54.8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53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45.8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43.6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49.3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42.6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60.9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44.9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>
                    <a:solidFill>
                      <a:srgbClr val="FFCDC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殘差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-3.2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5.6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3.9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-3.2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-5.3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0.3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-6.2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12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-3.8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相對殘差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0.1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0.1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0.1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0.1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0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628649" y="3649846"/>
            <a:ext cx="7886695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GM(1,1)參數估計值： 發展係數-a= -0.001007068    灰色作用量u= 49.3142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殘差</a:t>
            </a:r>
            <a:r>
              <a:rPr lang="zh-CN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平方和</a:t>
            </a:r>
            <a:r>
              <a:rPr lang="en-US" altLang="zh-CN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= 297.4778 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+mj-cs"/>
            </a:endParaRPr>
          </a:p>
          <a:p>
            <a:r>
              <a:rPr lang="zh-CN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平均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相對誤差</a:t>
            </a:r>
            <a:r>
              <a:rPr lang="en-US" altLang="zh-CN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= 9.786947 % 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+mj-cs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相對</a:t>
            </a:r>
            <a:r>
              <a:rPr lang="zh-CN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精度</a:t>
            </a:r>
            <a:r>
              <a:rPr lang="en-US" altLang="zh-CN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= 90.21305 %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 </a:t>
            </a:r>
          </a:p>
          <a:p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+mj-cs"/>
            </a:endParaRPr>
          </a:p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後驗</a:t>
            </a:r>
            <a:r>
              <a:rPr lang="zh-CN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差比值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檢驗</a:t>
            </a:r>
            <a:r>
              <a:rPr lang="en-US" altLang="zh-CN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:  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+mj-cs"/>
            </a:endParaRPr>
          </a:p>
          <a:p>
            <a:r>
              <a:rPr lang="en-US" altLang="zh-CN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C</a:t>
            </a:r>
            <a:r>
              <a:rPr lang="zh-CN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值</a:t>
            </a:r>
            <a:r>
              <a:rPr lang="en-US" altLang="zh-CN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= 0.5355235 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+mj-cs"/>
            </a:endParaRPr>
          </a:p>
          <a:p>
            <a:r>
              <a:rPr lang="en-US" altLang="zh-CN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C</a:t>
            </a:r>
            <a:r>
              <a:rPr lang="zh-CN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值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屬於</a:t>
            </a:r>
            <a:r>
              <a:rPr lang="en-US" altLang="zh-CN" dirty="0" smtClean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[</a:t>
            </a:r>
            <a:r>
              <a:rPr lang="en-US" altLang="zh-CN" dirty="0"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0.5,0.65),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GM(1,1)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模型</a:t>
            </a:r>
            <a:r>
              <a:rPr lang="zh-TW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預測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精度</a:t>
            </a:r>
            <a:r>
              <a:rPr lang="zh-CN" alt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等</a:t>
            </a:r>
            <a:r>
              <a:rPr lang="zh-TW" alt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級</a:t>
            </a:r>
            <a:r>
              <a:rPr lang="zh-TW" alt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為</a:t>
            </a:r>
            <a:r>
              <a:rPr lang="zh-CN" alt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：</a:t>
            </a:r>
            <a:r>
              <a:rPr lang="zh-TW" alt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免強</a:t>
            </a:r>
            <a:r>
              <a:rPr lang="zh-CN" alt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rPr>
              <a:t>合格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7515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7695"/>
            <a:ext cx="9144000" cy="451412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G(1,1)</a:t>
            </a:r>
            <a:r>
              <a:rPr lang="zh-TW" altLang="en-US" dirty="0" smtClean="0"/>
              <a:t>灰色理論預測結果</a:t>
            </a:r>
            <a:endParaRPr lang="zh-TW" altLang="en-US" dirty="0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F21B3-B8D7-45ED-803A-1B1279ACBFFD}" type="slidenum">
              <a:rPr lang="zh-TW" altLang="en-US" smtClean="0"/>
              <a:t>8</a:t>
            </a:fld>
            <a:endParaRPr lang="zh-TW" altLang="en-US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028656"/>
              </p:ext>
            </p:extLst>
          </p:nvPr>
        </p:nvGraphicFramePr>
        <p:xfrm>
          <a:off x="628650" y="1493135"/>
          <a:ext cx="7886700" cy="8280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993110"/>
                <a:gridCol w="931458"/>
                <a:gridCol w="914523"/>
                <a:gridCol w="999200"/>
                <a:gridCol w="982266"/>
                <a:gridCol w="1050007"/>
                <a:gridCol w="1016136"/>
              </a:tblGrid>
              <a:tr h="389006">
                <a:tc>
                  <a:txBody>
                    <a:bodyPr/>
                    <a:lstStyle/>
                    <a:p>
                      <a:r>
                        <a:rPr lang="zh-TW" altLang="en-US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序號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1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2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3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5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6</a:t>
                      </a:r>
                      <a:endParaRPr lang="zh-TW" altLang="en-US" sz="24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預測</a:t>
                      </a:r>
                      <a:r>
                        <a:rPr lang="zh-TW" altLang="en-US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分數</a:t>
                      </a:r>
                      <a:r>
                        <a:rPr lang="zh-TW" altLang="en-US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值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48.7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48.7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48.6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48.6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48.5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altLang="zh-TW" sz="1800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+mj-cs"/>
                        </a:rPr>
                        <a:t>48.5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+mj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矩形圖說文字 6"/>
          <p:cNvSpPr/>
          <p:nvPr/>
        </p:nvSpPr>
        <p:spPr>
          <a:xfrm rot="10800000">
            <a:off x="5706318" y="5046562"/>
            <a:ext cx="2809031" cy="775504"/>
          </a:xfrm>
          <a:prstGeom prst="wedgeRectCallout">
            <a:avLst>
              <a:gd name="adj1" fmla="val -20833"/>
              <a:gd name="adj2" fmla="val 78918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7080250" y="4448187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</a:rPr>
              <a:t>預測</a:t>
            </a:r>
            <a:r>
              <a:rPr lang="zh-TW" altLang="en-US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</a:rPr>
              <a:t>分數</a:t>
            </a:r>
            <a:r>
              <a:rPr lang="zh-TW" altLang="en-US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</a:rPr>
              <a:t>值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429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336244" y="3815510"/>
            <a:ext cx="7772400" cy="1080271"/>
          </a:xfrm>
        </p:spPr>
        <p:txBody>
          <a:bodyPr>
            <a:normAutofit/>
          </a:bodyPr>
          <a:lstStyle/>
          <a:p>
            <a:r>
              <a:rPr lang="en-US" altLang="zh-TW" sz="4000" b="1" u="sng" dirty="0"/>
              <a:t>G(1,1)</a:t>
            </a:r>
            <a:r>
              <a:rPr lang="zh-TW" altLang="en-US" sz="4000" b="1" u="sng" dirty="0"/>
              <a:t>灰色理論程式碼</a:t>
            </a:r>
          </a:p>
        </p:txBody>
      </p:sp>
    </p:spTree>
    <p:extLst>
      <p:ext uri="{BB962C8B-B14F-4D97-AF65-F5344CB8AC3E}">
        <p14:creationId xmlns:p14="http://schemas.microsoft.com/office/powerpoint/2010/main" val="144677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校務研究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校務研究" id="{9BBEC311-C0A5-41EF-808A-463ED20B099C}" vid="{772E848D-51BC-437F-BD6E-C6406816676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校務研究</Template>
  <TotalTime>5550</TotalTime>
  <Words>1230</Words>
  <Application>Microsoft Macintosh PowerPoint</Application>
  <PresentationFormat>如螢幕大小 (4:3)</PresentationFormat>
  <Paragraphs>195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5" baseType="lpstr">
      <vt:lpstr>Calibri</vt:lpstr>
      <vt:lpstr>Consolas</vt:lpstr>
      <vt:lpstr>Mangal</vt:lpstr>
      <vt:lpstr>MS Mincho</vt:lpstr>
      <vt:lpstr>SimSun</vt:lpstr>
      <vt:lpstr>Times New Roman</vt:lpstr>
      <vt:lpstr>新細明體</vt:lpstr>
      <vt:lpstr>標楷體</vt:lpstr>
      <vt:lpstr>Arial</vt:lpstr>
      <vt:lpstr>校務研究</vt:lpstr>
      <vt:lpstr>R軟體灰色理論分析</vt:lpstr>
      <vt:lpstr>大綱</vt:lpstr>
      <vt:lpstr>G(1,1)灰色理論模型說明</vt:lpstr>
      <vt:lpstr>PowerPoint 簡報</vt:lpstr>
      <vt:lpstr>灰色理論預測類型介紹</vt:lpstr>
      <vt:lpstr>G(1,1)灰色理論預測結果</vt:lpstr>
      <vt:lpstr>G(1,1)灰色理論預測結果</vt:lpstr>
      <vt:lpstr>G(1,1)灰色理論預測結果</vt:lpstr>
      <vt:lpstr>G(1,1)灰色理論程式碼</vt:lpstr>
      <vt:lpstr>G(1,1)灰色理論程式碼(1/6)</vt:lpstr>
      <vt:lpstr>G(1,1)灰色理論程式碼(2/6)</vt:lpstr>
      <vt:lpstr>G(1,1)灰色理論程式碼(3/6)</vt:lpstr>
      <vt:lpstr>G(1,1)灰色理論程式碼(4/6)</vt:lpstr>
      <vt:lpstr>G(1,1)灰色理論程式碼(5/6)</vt:lpstr>
      <vt:lpstr>G(1,1)灰色理論程式碼(6/6)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鋼鐵業經營績效評估-R_DEA</dc:title>
  <dc:creator>Windows 使用者</dc:creator>
  <cp:lastModifiedBy>Microsoft Office 使用者</cp:lastModifiedBy>
  <cp:revision>178</cp:revision>
  <cp:lastPrinted>2018-08-21T02:25:52Z</cp:lastPrinted>
  <dcterms:created xsi:type="dcterms:W3CDTF">2018-05-30T09:37:18Z</dcterms:created>
  <dcterms:modified xsi:type="dcterms:W3CDTF">2018-08-21T02:26:10Z</dcterms:modified>
</cp:coreProperties>
</file>

<file path=docProps/thumbnail.jpeg>
</file>